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70" r:id="rId4"/>
    <p:sldId id="257" r:id="rId5"/>
    <p:sldId id="260" r:id="rId6"/>
    <p:sldId id="259" r:id="rId7"/>
    <p:sldId id="266" r:id="rId8"/>
    <p:sldId id="265" r:id="rId9"/>
    <p:sldId id="267" r:id="rId10"/>
    <p:sldId id="268" r:id="rId11"/>
    <p:sldId id="271" r:id="rId12"/>
    <p:sldId id="264"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A4376-AAED-29D9-B8D9-56391BD23115}" v="1183" dt="2024-06-03T22:12:16.745"/>
    <p1510:client id="{C54CE531-048C-7A41-E82A-7AA6CB42C4CE}" v="603" dt="2024-06-03T21:59:47.390"/>
    <p1510:client id="{EF3AE173-CDAA-4C54-1CBB-909E5F9E10A2}" v="1" dt="2024-06-04T06:44:59.7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6/7/2024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6/7/2024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6/7/2024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6/7/2024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72012" y="206829"/>
            <a:ext cx="5222325" cy="3329581"/>
          </a:xfrm>
        </p:spPr>
        <p:txBody>
          <a:bodyPr>
            <a:normAutofit/>
          </a:bodyPr>
          <a:lstStyle/>
          <a:p>
            <a:r>
              <a:rPr lang="en-US">
                <a:solidFill>
                  <a:srgbClr val="EBEBEB"/>
                </a:solidFill>
              </a:rPr>
              <a:t>FireGuard </a:t>
            </a:r>
          </a:p>
        </p:txBody>
      </p:sp>
      <p:sp>
        <p:nvSpPr>
          <p:cNvPr id="3" name="Subtitle 2"/>
          <p:cNvSpPr>
            <a:spLocks noGrp="1"/>
          </p:cNvSpPr>
          <p:nvPr>
            <p:ph type="subTitle" idx="1"/>
          </p:nvPr>
        </p:nvSpPr>
        <p:spPr>
          <a:xfrm>
            <a:off x="4872012" y="3710580"/>
            <a:ext cx="5907021" cy="1137506"/>
          </a:xfrm>
        </p:spPr>
        <p:txBody>
          <a:bodyPr vert="horz" lIns="91440" tIns="45720" rIns="91440" bIns="45720" rtlCol="0" anchor="t">
            <a:noAutofit/>
          </a:bodyPr>
          <a:lstStyle/>
          <a:p>
            <a:pPr>
              <a:lnSpc>
                <a:spcPct val="90000"/>
              </a:lnSpc>
            </a:pPr>
            <a:r>
              <a:rPr lang="en-US" err="1">
                <a:solidFill>
                  <a:schemeClr val="tx2">
                    <a:lumMod val="40000"/>
                    <a:lumOff val="60000"/>
                  </a:schemeClr>
                </a:solidFill>
              </a:rPr>
              <a:t>Της</a:t>
            </a:r>
            <a:r>
              <a:rPr lang="en-US">
                <a:solidFill>
                  <a:schemeClr val="tx2">
                    <a:lumMod val="40000"/>
                    <a:lumOff val="60000"/>
                  </a:schemeClr>
                </a:solidFill>
              </a:rPr>
              <a:t> </a:t>
            </a:r>
            <a:r>
              <a:rPr lang="en-US" err="1">
                <a:solidFill>
                  <a:schemeClr val="tx2">
                    <a:lumMod val="40000"/>
                    <a:lumOff val="60000"/>
                  </a:schemeClr>
                </a:solidFill>
              </a:rPr>
              <a:t>ομ</a:t>
            </a:r>
            <a:r>
              <a:rPr lang="en-US">
                <a:solidFill>
                  <a:schemeClr val="tx2">
                    <a:lumMod val="40000"/>
                    <a:lumOff val="60000"/>
                  </a:schemeClr>
                </a:solidFill>
              </a:rPr>
              <a:t>αδασ 10 : </a:t>
            </a:r>
          </a:p>
          <a:p>
            <a:pPr>
              <a:lnSpc>
                <a:spcPct val="90000"/>
              </a:lnSpc>
            </a:pPr>
            <a:r>
              <a:rPr lang="en-US" err="1">
                <a:solidFill>
                  <a:schemeClr val="tx2">
                    <a:lumMod val="40000"/>
                    <a:lumOff val="60000"/>
                  </a:schemeClr>
                </a:solidFill>
              </a:rPr>
              <a:t>Αλεξ</a:t>
            </a:r>
            <a:r>
              <a:rPr lang="en-US">
                <a:solidFill>
                  <a:schemeClr val="tx2">
                    <a:lumMod val="40000"/>
                    <a:lumOff val="60000"/>
                  </a:schemeClr>
                </a:solidFill>
              </a:rPr>
              <a:t>α</a:t>
            </a:r>
            <a:r>
              <a:rPr lang="en-US" err="1">
                <a:solidFill>
                  <a:schemeClr val="tx2">
                    <a:lumMod val="40000"/>
                    <a:lumOff val="60000"/>
                  </a:schemeClr>
                </a:solidFill>
              </a:rPr>
              <a:t>νδροσ</a:t>
            </a:r>
            <a:r>
              <a:rPr lang="en-US">
                <a:solidFill>
                  <a:schemeClr val="tx2">
                    <a:lumMod val="40000"/>
                    <a:lumOff val="60000"/>
                  </a:schemeClr>
                </a:solidFill>
              </a:rPr>
              <a:t> </a:t>
            </a:r>
            <a:r>
              <a:rPr lang="en-US" err="1">
                <a:solidFill>
                  <a:schemeClr val="tx2">
                    <a:lumMod val="40000"/>
                    <a:lumOff val="60000"/>
                  </a:schemeClr>
                </a:solidFill>
              </a:rPr>
              <a:t>γι</a:t>
            </a:r>
            <a:r>
              <a:rPr lang="en-US">
                <a:solidFill>
                  <a:schemeClr val="tx2">
                    <a:lumMod val="40000"/>
                    <a:lumOff val="60000"/>
                  </a:schemeClr>
                </a:solidFill>
              </a:rPr>
              <a:t>α</a:t>
            </a:r>
            <a:r>
              <a:rPr lang="en-US" err="1">
                <a:solidFill>
                  <a:schemeClr val="tx2">
                    <a:lumMod val="40000"/>
                    <a:lumOff val="60000"/>
                  </a:schemeClr>
                </a:solidFill>
              </a:rPr>
              <a:t>νκουλης</a:t>
            </a:r>
            <a:r>
              <a:rPr lang="en-US">
                <a:solidFill>
                  <a:schemeClr val="tx2">
                    <a:lumMod val="40000"/>
                    <a:lumOff val="60000"/>
                  </a:schemeClr>
                </a:solidFill>
              </a:rPr>
              <a:t> (ΑΜ Π2020134)</a:t>
            </a:r>
          </a:p>
          <a:p>
            <a:pPr>
              <a:lnSpc>
                <a:spcPct val="90000"/>
              </a:lnSpc>
            </a:pPr>
            <a:r>
              <a:rPr lang="en-US" err="1">
                <a:solidFill>
                  <a:schemeClr val="tx2">
                    <a:lumMod val="40000"/>
                    <a:lumOff val="60000"/>
                  </a:schemeClr>
                </a:solidFill>
              </a:rPr>
              <a:t>Φελλ</a:t>
            </a:r>
            <a:r>
              <a:rPr lang="en-US">
                <a:solidFill>
                  <a:schemeClr val="tx2">
                    <a:lumMod val="40000"/>
                    <a:lumOff val="60000"/>
                  </a:schemeClr>
                </a:solidFill>
              </a:rPr>
              <a:t>α</a:t>
            </a:r>
            <a:r>
              <a:rPr lang="en-US" err="1">
                <a:solidFill>
                  <a:schemeClr val="tx2">
                    <a:lumMod val="40000"/>
                    <a:lumOff val="60000"/>
                  </a:schemeClr>
                </a:solidFill>
              </a:rPr>
              <a:t>χιδης</a:t>
            </a:r>
            <a:r>
              <a:rPr lang="en-US">
                <a:solidFill>
                  <a:schemeClr val="tx2">
                    <a:lumMod val="40000"/>
                    <a:lumOff val="60000"/>
                  </a:schemeClr>
                </a:solidFill>
              </a:rPr>
              <a:t> </a:t>
            </a:r>
            <a:r>
              <a:rPr lang="en-US" err="1">
                <a:solidFill>
                  <a:schemeClr val="tx2">
                    <a:lumMod val="40000"/>
                    <a:lumOff val="60000"/>
                  </a:schemeClr>
                </a:solidFill>
              </a:rPr>
              <a:t>γεωργιοσ</a:t>
            </a:r>
            <a:r>
              <a:rPr lang="en-US">
                <a:solidFill>
                  <a:schemeClr val="tx2">
                    <a:lumMod val="40000"/>
                    <a:lumOff val="60000"/>
                  </a:schemeClr>
                </a:solidFill>
              </a:rPr>
              <a:t> (ΑΜ Π2020182)</a:t>
            </a:r>
          </a:p>
        </p:txBody>
      </p:sp>
      <p:sp>
        <p:nvSpPr>
          <p:cNvPr id="22"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4" name="Freeform: Shape 23">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00B74035-4ABE-8D05-1792-8DF98959A57B}"/>
              </a:ext>
            </a:extLst>
          </p:cNvPr>
          <p:cNvPicPr>
            <a:picLocks noChangeAspect="1"/>
          </p:cNvPicPr>
          <p:nvPr/>
        </p:nvPicPr>
        <p:blipFill>
          <a:blip r:embed="rId2"/>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229973436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D683-80A3-EE3A-3552-4642FB462E6B}"/>
              </a:ext>
            </a:extLst>
          </p:cNvPr>
          <p:cNvSpPr>
            <a:spLocks noGrp="1"/>
          </p:cNvSpPr>
          <p:nvPr>
            <p:ph type="title"/>
          </p:nvPr>
        </p:nvSpPr>
        <p:spPr/>
        <p:txBody>
          <a:bodyPr/>
          <a:lstStyle/>
          <a:p>
            <a:r>
              <a:rPr lang="el-GR"/>
              <a:t>Περιορισμοί/Δυσκολίες</a:t>
            </a:r>
          </a:p>
        </p:txBody>
      </p:sp>
      <p:sp>
        <p:nvSpPr>
          <p:cNvPr id="3" name="Content Placeholder 2">
            <a:extLst>
              <a:ext uri="{FF2B5EF4-FFF2-40B4-BE49-F238E27FC236}">
                <a16:creationId xmlns:a16="http://schemas.microsoft.com/office/drawing/2014/main" id="{7830489F-5975-8E0B-0CB3-F0F5EE7C5174}"/>
              </a:ext>
            </a:extLst>
          </p:cNvPr>
          <p:cNvSpPr>
            <a:spLocks noGrp="1"/>
          </p:cNvSpPr>
          <p:nvPr>
            <p:ph idx="1"/>
          </p:nvPr>
        </p:nvSpPr>
        <p:spPr>
          <a:xfrm>
            <a:off x="760964" y="1578048"/>
            <a:ext cx="10671824" cy="4195481"/>
          </a:xfrm>
        </p:spPr>
        <p:txBody>
          <a:bodyPr vert="horz" lIns="91440" tIns="45720" rIns="91440" bIns="45720" rtlCol="0" anchor="t">
            <a:normAutofit/>
          </a:bodyPr>
          <a:lstStyle/>
          <a:p>
            <a:pPr marL="0" indent="0">
              <a:buClr>
                <a:srgbClr val="1E5155">
                  <a:lumMod val="40000"/>
                  <a:lumOff val="60000"/>
                </a:srgbClr>
              </a:buClr>
              <a:buNone/>
            </a:pPr>
            <a:endParaRPr lang="el-GR"/>
          </a:p>
          <a:p>
            <a:pPr>
              <a:buClr>
                <a:srgbClr val="8AD0D6"/>
              </a:buClr>
            </a:pPr>
            <a:r>
              <a:rPr lang="el-GR"/>
              <a:t>Μια από τις δυσκολίες που αντιμετωπίσαμε είναι η προώθηση μηνύματος στον χρήστη. Το </a:t>
            </a:r>
            <a:r>
              <a:rPr lang="el-GR" err="1"/>
              <a:t>Arduino</a:t>
            </a:r>
            <a:r>
              <a:rPr lang="el-GR"/>
              <a:t> </a:t>
            </a:r>
            <a:r>
              <a:rPr lang="el-GR" err="1"/>
              <a:t>Uno</a:t>
            </a:r>
            <a:r>
              <a:rPr lang="el-GR"/>
              <a:t> R3 που χρησιμοποιήσαμε δεν έρχεται με κάποιο </a:t>
            </a:r>
            <a:r>
              <a:rPr lang="el-GR" err="1"/>
              <a:t>wifi</a:t>
            </a:r>
            <a:r>
              <a:rPr lang="el-GR"/>
              <a:t> </a:t>
            </a:r>
            <a:r>
              <a:rPr lang="el-GR" err="1"/>
              <a:t>module</a:t>
            </a:r>
            <a:r>
              <a:rPr lang="el-GR"/>
              <a:t>, και αυτό που αγοράσαμε δεν είναι συμβατό με το </a:t>
            </a:r>
            <a:r>
              <a:rPr lang="el-GR" err="1"/>
              <a:t>breadboard</a:t>
            </a:r>
            <a:r>
              <a:rPr lang="el-GR"/>
              <a:t> μας. Επομένως ήταν απαραίτητη η χρήση </a:t>
            </a:r>
            <a:r>
              <a:rPr lang="el-GR" err="1"/>
              <a:t>Discord</a:t>
            </a:r>
            <a:r>
              <a:rPr lang="el-GR"/>
              <a:t> </a:t>
            </a:r>
            <a:r>
              <a:rPr lang="el-GR" err="1"/>
              <a:t>Bot</a:t>
            </a:r>
            <a:r>
              <a:rPr lang="el-GR"/>
              <a:t> που θα του στέλνει την ειδοποίηση στο κινητό του ή στον υπολογιστή του.</a:t>
            </a:r>
          </a:p>
          <a:p>
            <a:pPr>
              <a:buClr>
                <a:srgbClr val="8AD0D6"/>
              </a:buClr>
            </a:pPr>
            <a:r>
              <a:rPr lang="el-GR">
                <a:ea typeface="+mj-lt"/>
                <a:cs typeface="+mj-lt"/>
              </a:rPr>
              <a:t>Η φωτεινότητα της οθόνης ήταν σχεδόν ανύπαρκτη , επειδή πολλαπλές συσκευές τραβούσαν ρεύμα, έγινε προσπάθεια επίλυσης του προβλήματος συνδέοντας το </a:t>
            </a:r>
            <a:r>
              <a:rPr lang="el-GR" err="1">
                <a:ea typeface="+mj-lt"/>
                <a:cs typeface="+mj-lt"/>
              </a:rPr>
              <a:t>Arduino</a:t>
            </a:r>
            <a:r>
              <a:rPr lang="el-GR">
                <a:ea typeface="+mj-lt"/>
                <a:cs typeface="+mj-lt"/>
              </a:rPr>
              <a:t> σε επιπλέον πηγή τροφοδοσίας ,αλλά αυτή ήταν μάταιη. </a:t>
            </a:r>
          </a:p>
          <a:p>
            <a:pPr>
              <a:buClr>
                <a:srgbClr val="8AD0D6"/>
              </a:buClr>
            </a:pPr>
            <a:endParaRPr lang="el-GR"/>
          </a:p>
          <a:p>
            <a:pPr>
              <a:buClr>
                <a:srgbClr val="8AD0D6"/>
              </a:buClr>
            </a:pPr>
            <a:endParaRPr lang="el-GR"/>
          </a:p>
        </p:txBody>
      </p:sp>
    </p:spTree>
    <p:extLst>
      <p:ext uri="{BB962C8B-B14F-4D97-AF65-F5344CB8AC3E}">
        <p14:creationId xmlns:p14="http://schemas.microsoft.com/office/powerpoint/2010/main" val="3925297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0DE20C-A973-E458-5EF4-EA3EBD9D177C}"/>
              </a:ext>
            </a:extLst>
          </p:cNvPr>
          <p:cNvSpPr>
            <a:spLocks noGrp="1"/>
          </p:cNvSpPr>
          <p:nvPr>
            <p:ph type="title"/>
          </p:nvPr>
        </p:nvSpPr>
        <p:spPr>
          <a:xfrm>
            <a:off x="646111" y="452718"/>
            <a:ext cx="10752027" cy="1400530"/>
          </a:xfrm>
        </p:spPr>
        <p:txBody>
          <a:bodyPr/>
          <a:lstStyle/>
          <a:p>
            <a:r>
              <a:rPr lang="el-GR">
                <a:ea typeface="+mj-lt"/>
                <a:cs typeface="+mj-lt"/>
              </a:rPr>
              <a:t>Προοπτικές και μελλοντική εξέλιξη</a:t>
            </a:r>
            <a:endParaRPr lang="el-GR"/>
          </a:p>
        </p:txBody>
      </p:sp>
      <p:sp>
        <p:nvSpPr>
          <p:cNvPr id="3" name="Θέση περιεχομένου 2">
            <a:extLst>
              <a:ext uri="{FF2B5EF4-FFF2-40B4-BE49-F238E27FC236}">
                <a16:creationId xmlns:a16="http://schemas.microsoft.com/office/drawing/2014/main" id="{45B4C485-C1A5-E95E-E68C-31050A54CE83}"/>
              </a:ext>
            </a:extLst>
          </p:cNvPr>
          <p:cNvSpPr>
            <a:spLocks noGrp="1"/>
          </p:cNvSpPr>
          <p:nvPr>
            <p:ph idx="1"/>
          </p:nvPr>
        </p:nvSpPr>
        <p:spPr/>
        <p:txBody>
          <a:bodyPr vert="horz" lIns="91440" tIns="45720" rIns="91440" bIns="45720" rtlCol="0" anchor="t">
            <a:normAutofit/>
          </a:bodyPr>
          <a:lstStyle/>
          <a:p>
            <a:r>
              <a:rPr lang="el-GR"/>
              <a:t>Συλλογή Δεδομένων: Μπορεί να συλλέγει δεδομένα σχετικά με τη θερμοκρασία, την ύπαρξη καπνού και άλλες παραμέτρους που μπορεί να είναι χρήσιμες για την ανάλυση των συνθηκών και των πιθανών κινδύνων. </a:t>
            </a:r>
          </a:p>
          <a:p>
            <a:pPr>
              <a:buClr>
                <a:srgbClr val="8AD0D6"/>
              </a:buClr>
            </a:pPr>
            <a:r>
              <a:rPr lang="el-GR"/>
              <a:t>Ύπαρξη πολλαπλών συσκευών για την τοποθέτησή τους σε παραπάνω χώρους </a:t>
            </a:r>
          </a:p>
          <a:p>
            <a:pPr>
              <a:buClr>
                <a:srgbClr val="8AD0D6"/>
              </a:buClr>
            </a:pPr>
            <a:r>
              <a:rPr lang="el-GR"/>
              <a:t>Απευθείας αποστολή </a:t>
            </a:r>
            <a:r>
              <a:rPr lang="el-GR" err="1"/>
              <a:t>sms</a:t>
            </a:r>
            <a:r>
              <a:rPr lang="el-GR"/>
              <a:t> στο κινητό του χρήστη, και όχι μέσω του </a:t>
            </a:r>
            <a:r>
              <a:rPr lang="el-GR" err="1"/>
              <a:t>Discord</a:t>
            </a:r>
            <a:r>
              <a:rPr lang="el-GR"/>
              <a:t> , για να μην απαιτείται σύνδεση της συσκευής στο διαδίκτυο.</a:t>
            </a:r>
          </a:p>
        </p:txBody>
      </p:sp>
    </p:spTree>
    <p:extLst>
      <p:ext uri="{BB962C8B-B14F-4D97-AF65-F5344CB8AC3E}">
        <p14:creationId xmlns:p14="http://schemas.microsoft.com/office/powerpoint/2010/main" val="817772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5E8A-6CEF-8A0A-CCBF-87EFC3D0D2D8}"/>
              </a:ext>
            </a:extLst>
          </p:cNvPr>
          <p:cNvSpPr>
            <a:spLocks noGrp="1"/>
          </p:cNvSpPr>
          <p:nvPr>
            <p:ph type="title"/>
          </p:nvPr>
        </p:nvSpPr>
        <p:spPr>
          <a:xfrm>
            <a:off x="1506082" y="2521004"/>
            <a:ext cx="9404723" cy="1400530"/>
          </a:xfrm>
        </p:spPr>
        <p:txBody>
          <a:bodyPr/>
          <a:lstStyle/>
          <a:p>
            <a:r>
              <a:rPr lang="en-US" err="1"/>
              <a:t>Ευχ</a:t>
            </a:r>
            <a:r>
              <a:rPr lang="en-US"/>
              <a:t>α</a:t>
            </a:r>
            <a:r>
              <a:rPr lang="en-US" err="1"/>
              <a:t>ριστούμε</a:t>
            </a:r>
            <a:r>
              <a:rPr lang="en-US"/>
              <a:t> </a:t>
            </a:r>
            <a:r>
              <a:rPr lang="en-US" err="1"/>
              <a:t>γι</a:t>
            </a:r>
            <a:r>
              <a:rPr lang="en-US"/>
              <a:t>α </a:t>
            </a:r>
            <a:r>
              <a:rPr lang="en-US" err="1"/>
              <a:t>την</a:t>
            </a:r>
            <a:r>
              <a:rPr lang="en-US"/>
              <a:t> π</a:t>
            </a:r>
            <a:r>
              <a:rPr lang="en-US" err="1"/>
              <a:t>ροσοχή</a:t>
            </a:r>
            <a:r>
              <a:rPr lang="en-US"/>
              <a:t> σας </a:t>
            </a:r>
          </a:p>
        </p:txBody>
      </p:sp>
    </p:spTree>
    <p:extLst>
      <p:ext uri="{BB962C8B-B14F-4D97-AF65-F5344CB8AC3E}">
        <p14:creationId xmlns:p14="http://schemas.microsoft.com/office/powerpoint/2010/main" val="569543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CAD531-65FD-B6D3-C502-E2CD3FD66EA6}"/>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Bloopers</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447062874_7502860893124219_3481004077060676245_n">
            <a:hlinkClick r:id="" action="ppaction://media"/>
            <a:extLst>
              <a:ext uri="{FF2B5EF4-FFF2-40B4-BE49-F238E27FC236}">
                <a16:creationId xmlns:a16="http://schemas.microsoft.com/office/drawing/2014/main" id="{D87584EC-6C82-5217-4570-EE1B041103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180070" y="647698"/>
            <a:ext cx="3198230" cy="5562139"/>
          </a:xfrm>
          <a:prstGeom prst="rect">
            <a:avLst/>
          </a:prstGeom>
          <a:effectLst/>
        </p:spPr>
      </p:pic>
    </p:spTree>
    <p:extLst>
      <p:ext uri="{BB962C8B-B14F-4D97-AF65-F5344CB8AC3E}">
        <p14:creationId xmlns:p14="http://schemas.microsoft.com/office/powerpoint/2010/main" val="3641375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B6CFEFC3-C81B-7AC3-811B-11477E1CBDF2}"/>
              </a:ext>
            </a:extLst>
          </p:cNvPr>
          <p:cNvSpPr>
            <a:spLocks noGrp="1"/>
          </p:cNvSpPr>
          <p:nvPr>
            <p:ph type="title"/>
          </p:nvPr>
        </p:nvSpPr>
        <p:spPr>
          <a:xfrm>
            <a:off x="648931" y="629266"/>
            <a:ext cx="4166510" cy="1622321"/>
          </a:xfrm>
        </p:spPr>
        <p:txBody>
          <a:bodyPr>
            <a:normAutofit/>
          </a:bodyPr>
          <a:lstStyle/>
          <a:p>
            <a:r>
              <a:rPr lang="el-GR">
                <a:solidFill>
                  <a:srgbClr val="EBEBEB"/>
                </a:solidFill>
              </a:rPr>
              <a:t>Πρόβλημα προς Επίλυση</a:t>
            </a:r>
          </a:p>
        </p:txBody>
      </p:sp>
      <p:sp>
        <p:nvSpPr>
          <p:cNvPr id="2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4" name="Freeform: Shape 2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Εικόνα 4" descr="28,000+ House Fire Stock Illustrations, Royalty-Free Vector Graphics &amp; Clip  Art - iStock | Burning house, Fire, Kitchen fire">
            <a:extLst>
              <a:ext uri="{FF2B5EF4-FFF2-40B4-BE49-F238E27FC236}">
                <a16:creationId xmlns:a16="http://schemas.microsoft.com/office/drawing/2014/main" id="{0AA3EF79-E57B-757B-BA55-DEDE1FCB4413}"/>
              </a:ext>
            </a:extLst>
          </p:cNvPr>
          <p:cNvPicPr>
            <a:picLocks noChangeAspect="1"/>
          </p:cNvPicPr>
          <p:nvPr/>
        </p:nvPicPr>
        <p:blipFill>
          <a:blip r:embed="rId2"/>
          <a:stretch>
            <a:fillRect/>
          </a:stretch>
        </p:blipFill>
        <p:spPr>
          <a:xfrm>
            <a:off x="6093992" y="704054"/>
            <a:ext cx="5449889" cy="5449889"/>
          </a:xfrm>
          <a:prstGeom prst="rect">
            <a:avLst/>
          </a:prstGeom>
          <a:effectLst/>
        </p:spPr>
      </p:pic>
      <p:sp>
        <p:nvSpPr>
          <p:cNvPr id="26" name="Rectangle 2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1C09C9A3-70D9-9EDE-C81B-2C8E54AA4540}"/>
              </a:ext>
            </a:extLst>
          </p:cNvPr>
          <p:cNvSpPr>
            <a:spLocks noGrp="1"/>
          </p:cNvSpPr>
          <p:nvPr>
            <p:ph idx="1"/>
          </p:nvPr>
        </p:nvSpPr>
        <p:spPr>
          <a:xfrm>
            <a:off x="648931" y="2438400"/>
            <a:ext cx="4166509" cy="3785419"/>
          </a:xfrm>
        </p:spPr>
        <p:txBody>
          <a:bodyPr vert="horz" lIns="91440" tIns="45720" rIns="91440" bIns="45720" rtlCol="0">
            <a:normAutofit/>
          </a:bodyPr>
          <a:lstStyle/>
          <a:p>
            <a:pPr>
              <a:lnSpc>
                <a:spcPct val="90000"/>
              </a:lnSpc>
            </a:pPr>
            <a:r>
              <a:rPr lang="el-GR">
                <a:solidFill>
                  <a:srgbClr val="EBEBEB"/>
                </a:solidFill>
                <a:ea typeface="+mj-lt"/>
                <a:cs typeface="+mj-lt"/>
              </a:rPr>
              <a:t>Κάθε χρόνο εκδηλώνονται σχεδόν 4.000 πυρκαγιές σε σπίτια στην Ελλάδα. Αυτός ο αριθμός είναι ανησυχητικός και </a:t>
            </a:r>
            <a:r>
              <a:rPr lang="el-GR" u="sng">
                <a:solidFill>
                  <a:srgbClr val="EBEBEB"/>
                </a:solidFill>
                <a:ea typeface="+mj-lt"/>
                <a:cs typeface="+mj-lt"/>
              </a:rPr>
              <a:t>υπογραμμίζει την ανάγκη για αποτελεσματικά μέτρα πρόληψης και έγκαιρης ανίχνευσης.</a:t>
            </a:r>
          </a:p>
          <a:p>
            <a:pPr>
              <a:lnSpc>
                <a:spcPct val="90000"/>
              </a:lnSpc>
              <a:buClr>
                <a:srgbClr val="8AD0D6"/>
              </a:buClr>
            </a:pPr>
            <a:r>
              <a:rPr lang="el-GR">
                <a:solidFill>
                  <a:srgbClr val="EBEBEB"/>
                </a:solidFill>
                <a:ea typeface="+mj-lt"/>
                <a:cs typeface="+mj-lt"/>
              </a:rPr>
              <a:t>Οι πυρκαγιές αυτές όχι μόνο προκαλούν τεράστιες υλικές ζημιές, αλλά θέτουν επίσης σε σοβαρό κίνδυνο την ανθρώπινη ζωή. </a:t>
            </a:r>
            <a:endParaRPr lang="el-GR">
              <a:solidFill>
                <a:srgbClr val="EBEBEB"/>
              </a:solidFill>
            </a:endParaRPr>
          </a:p>
        </p:txBody>
      </p:sp>
    </p:spTree>
    <p:extLst>
      <p:ext uri="{BB962C8B-B14F-4D97-AF65-F5344CB8AC3E}">
        <p14:creationId xmlns:p14="http://schemas.microsoft.com/office/powerpoint/2010/main" val="205155214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CA9F740-4DBA-4431-4286-6F14B8AB91E9}"/>
              </a:ext>
            </a:extLst>
          </p:cNvPr>
          <p:cNvSpPr>
            <a:spLocks noGrp="1"/>
          </p:cNvSpPr>
          <p:nvPr>
            <p:ph type="title"/>
          </p:nvPr>
        </p:nvSpPr>
        <p:spPr>
          <a:xfrm>
            <a:off x="648929" y="629266"/>
            <a:ext cx="4944152" cy="1622321"/>
          </a:xfrm>
        </p:spPr>
        <p:txBody>
          <a:bodyPr>
            <a:normAutofit/>
          </a:bodyPr>
          <a:lstStyle/>
          <a:p>
            <a:r>
              <a:rPr lang="el-GR"/>
              <a:t>Υπάρχουσες Προσεγγίσεις </a:t>
            </a:r>
          </a:p>
        </p:txBody>
      </p:sp>
      <p:pic>
        <p:nvPicPr>
          <p:cNvPr id="5" name="Εικόνα 4" descr="M S Body Fire Alarm System at Rs 25000 in Guwahati | ID: 19964430188">
            <a:extLst>
              <a:ext uri="{FF2B5EF4-FFF2-40B4-BE49-F238E27FC236}">
                <a16:creationId xmlns:a16="http://schemas.microsoft.com/office/drawing/2014/main" id="{0EF5290D-5B90-F2D9-E5D5-5AB90E070BB4}"/>
              </a:ext>
            </a:extLst>
          </p:cNvPr>
          <p:cNvPicPr>
            <a:picLocks noChangeAspect="1"/>
          </p:cNvPicPr>
          <p:nvPr/>
        </p:nvPicPr>
        <p:blipFill rotWithShape="1">
          <a:blip r:embed="rId3"/>
          <a:srcRect r="3350"/>
          <a:stretch/>
        </p:blipFill>
        <p:spPr>
          <a:xfrm>
            <a:off x="6094410" y="609601"/>
            <a:ext cx="5449889" cy="5638797"/>
          </a:xfrm>
          <a:prstGeom prst="rect">
            <a:avLst/>
          </a:prstGeom>
          <a:effectLst>
            <a:outerShdw blurRad="50800" dist="38100" dir="5400000" algn="t" rotWithShape="0">
              <a:prstClr val="black">
                <a:alpha val="43000"/>
              </a:prstClr>
            </a:outerShdw>
          </a:effectLst>
        </p:spPr>
      </p:pic>
      <p:sp>
        <p:nvSpPr>
          <p:cNvPr id="31" name="Rectangle 30">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Θέση περιεχομένου 2">
            <a:extLst>
              <a:ext uri="{FF2B5EF4-FFF2-40B4-BE49-F238E27FC236}">
                <a16:creationId xmlns:a16="http://schemas.microsoft.com/office/drawing/2014/main" id="{3E1A452A-00CF-442B-FAD9-7487EF55E0A2}"/>
              </a:ext>
            </a:extLst>
          </p:cNvPr>
          <p:cNvSpPr>
            <a:spLocks noGrp="1"/>
          </p:cNvSpPr>
          <p:nvPr>
            <p:ph idx="1"/>
          </p:nvPr>
        </p:nvSpPr>
        <p:spPr>
          <a:xfrm>
            <a:off x="647701" y="2438401"/>
            <a:ext cx="4797256" cy="3809998"/>
          </a:xfrm>
        </p:spPr>
        <p:txBody>
          <a:bodyPr vert="horz" lIns="91440" tIns="45720" rIns="91440" bIns="45720" rtlCol="0">
            <a:normAutofit/>
          </a:bodyPr>
          <a:lstStyle/>
          <a:p>
            <a:pPr marL="0" indent="0">
              <a:buNone/>
            </a:pPr>
            <a:r>
              <a:rPr lang="el-GR"/>
              <a:t>Σχεδόν σε κάθε σπίτι υπάρχει εγκατεστημένο σύστημα συναγερμού και πυρασφάλειας. </a:t>
            </a:r>
          </a:p>
          <a:p>
            <a:pPr marL="0" indent="0">
              <a:buClr>
                <a:srgbClr val="F7F7F7"/>
              </a:buClr>
              <a:buNone/>
            </a:pPr>
            <a:r>
              <a:rPr lang="el-GR"/>
              <a:t>Όμως, τα περισσότερα, </a:t>
            </a:r>
            <a:r>
              <a:rPr lang="el-GR" u="sng"/>
              <a:t>λόγο της χρονιάς που κατασκευάστηκαν δεν διαθέτουν σύγχρονα μέσα ειδοποίησης του χρήστη σε περίπτωση κινδύνου</a:t>
            </a:r>
            <a:r>
              <a:rPr lang="el-GR"/>
              <a:t> και πιθανόν να μην λειτουργούν σωστά. Αυτό από μόνο του αποτελεί πρόβλημα προς επίλυση.</a:t>
            </a:r>
          </a:p>
        </p:txBody>
      </p:sp>
    </p:spTree>
    <p:extLst>
      <p:ext uri="{BB962C8B-B14F-4D97-AF65-F5344CB8AC3E}">
        <p14:creationId xmlns:p14="http://schemas.microsoft.com/office/powerpoint/2010/main" val="51302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856D-A1E6-734A-211E-00ECF5B958B3}"/>
              </a:ext>
            </a:extLst>
          </p:cNvPr>
          <p:cNvSpPr>
            <a:spLocks noGrp="1"/>
          </p:cNvSpPr>
          <p:nvPr>
            <p:ph type="title"/>
          </p:nvPr>
        </p:nvSpPr>
        <p:spPr>
          <a:xfrm>
            <a:off x="648930" y="629266"/>
            <a:ext cx="9252154" cy="1223983"/>
          </a:xfrm>
        </p:spPr>
        <p:txBody>
          <a:bodyPr>
            <a:normAutofit/>
          </a:bodyPr>
          <a:lstStyle/>
          <a:p>
            <a:r>
              <a:rPr lang="en-US"/>
              <a:t>Βα</a:t>
            </a:r>
            <a:r>
              <a:rPr lang="en-US" err="1"/>
              <a:t>σική</a:t>
            </a:r>
            <a:r>
              <a:rPr lang="en-US"/>
              <a:t> </a:t>
            </a:r>
            <a:r>
              <a:rPr lang="en-US" err="1"/>
              <a:t>Ιδέ</a:t>
            </a:r>
            <a:r>
              <a:rPr lang="en-US"/>
              <a:t>α </a:t>
            </a:r>
          </a:p>
        </p:txBody>
      </p:sp>
      <p:pic>
        <p:nvPicPr>
          <p:cNvPr id="5" name="Εικόνα 4" descr="Εικόνα που περιέχει κείμενο, γραμματοσειρά, λογότυπο, γραφικά&#10;&#10;Περιγραφή που δημιουργήθηκε αυτόματα">
            <a:extLst>
              <a:ext uri="{FF2B5EF4-FFF2-40B4-BE49-F238E27FC236}">
                <a16:creationId xmlns:a16="http://schemas.microsoft.com/office/drawing/2014/main" id="{1DD7391E-6AD1-84AD-43D9-33AA186E19CB}"/>
              </a:ext>
            </a:extLst>
          </p:cNvPr>
          <p:cNvPicPr>
            <a:picLocks noChangeAspect="1"/>
          </p:cNvPicPr>
          <p:nvPr/>
        </p:nvPicPr>
        <p:blipFill>
          <a:blip r:embed="rId3"/>
          <a:stretch>
            <a:fillRect/>
          </a:stretch>
        </p:blipFill>
        <p:spPr>
          <a:xfrm>
            <a:off x="647959" y="1715918"/>
            <a:ext cx="5451627" cy="3543557"/>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49DD20D4-830B-C1BC-AB04-4E4E58CB26BF}"/>
              </a:ext>
            </a:extLst>
          </p:cNvPr>
          <p:cNvSpPr>
            <a:spLocks noGrp="1"/>
          </p:cNvSpPr>
          <p:nvPr>
            <p:ph idx="1"/>
          </p:nvPr>
        </p:nvSpPr>
        <p:spPr>
          <a:xfrm>
            <a:off x="6641991" y="1246040"/>
            <a:ext cx="4591988" cy="4891924"/>
          </a:xfrm>
        </p:spPr>
        <p:txBody>
          <a:bodyPr vert="horz" lIns="91440" tIns="45720" rIns="91440" bIns="45720" rtlCol="0" anchor="t">
            <a:normAutofit/>
          </a:bodyPr>
          <a:lstStyle/>
          <a:p>
            <a:pPr marL="0" indent="0">
              <a:buNone/>
            </a:pPr>
            <a:r>
              <a:rPr lang="el-GR">
                <a:ea typeface="+mj-lt"/>
                <a:cs typeface="+mj-lt"/>
              </a:rPr>
              <a:t>Το </a:t>
            </a:r>
            <a:r>
              <a:rPr lang="el-GR" err="1">
                <a:ea typeface="+mj-lt"/>
                <a:cs typeface="+mj-lt"/>
              </a:rPr>
              <a:t>FireGuard</a:t>
            </a:r>
            <a:r>
              <a:rPr lang="el-GR">
                <a:ea typeface="+mj-lt"/>
                <a:cs typeface="+mj-lt"/>
              </a:rPr>
              <a:t> αποτελεί μια εφαρμογή που έχει ως βασική ιδέα την </a:t>
            </a:r>
            <a:r>
              <a:rPr lang="el-GR" u="sng">
                <a:ea typeface="+mj-lt"/>
                <a:cs typeface="+mj-lt"/>
              </a:rPr>
              <a:t>έγκαιρη ανίχνευση πυρκαγιάς</a:t>
            </a:r>
            <a:r>
              <a:rPr lang="el-GR">
                <a:ea typeface="+mj-lt"/>
                <a:cs typeface="+mj-lt"/>
              </a:rPr>
              <a:t>, την προειδοποίηση των χρηστών για την αποτροπή της εξάπλωσής της και την προστασία της ασφάλειάς τους και της περιουσίας τους.</a:t>
            </a:r>
          </a:p>
          <a:p>
            <a:pPr marL="0" indent="0">
              <a:buNone/>
            </a:pPr>
            <a:endParaRPr lang="el-GR">
              <a:ea typeface="+mj-lt"/>
              <a:cs typeface="+mj-lt"/>
            </a:endParaRPr>
          </a:p>
          <a:p>
            <a:pPr marL="0" indent="0">
              <a:buNone/>
            </a:pPr>
            <a:r>
              <a:rPr lang="el-GR">
                <a:ea typeface="+mj-lt"/>
                <a:cs typeface="+mj-lt"/>
              </a:rPr>
              <a:t>Χρησιμοποιώντας αισθητήρες και ένα κεντρικό σύστημα ελέγχου, η εφαρμογή ανιχνεύει πιθανές πυρκαγιές και ειδοποιεί άμεσα τους χρήστες.</a:t>
            </a:r>
            <a:endParaRPr lang="el-GR"/>
          </a:p>
          <a:p>
            <a:pPr marL="0" indent="0">
              <a:buNone/>
            </a:pPr>
            <a:endParaRPr lang="el-GR"/>
          </a:p>
        </p:txBody>
      </p:sp>
    </p:spTree>
    <p:extLst>
      <p:ext uri="{BB962C8B-B14F-4D97-AF65-F5344CB8AC3E}">
        <p14:creationId xmlns:p14="http://schemas.microsoft.com/office/powerpoint/2010/main" val="244644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6049-AAB9-6D55-C482-885612E6A56E}"/>
              </a:ext>
            </a:extLst>
          </p:cNvPr>
          <p:cNvSpPr>
            <a:spLocks noGrp="1"/>
          </p:cNvSpPr>
          <p:nvPr>
            <p:ph type="title"/>
          </p:nvPr>
        </p:nvSpPr>
        <p:spPr/>
        <p:txBody>
          <a:bodyPr/>
          <a:lstStyle/>
          <a:p>
            <a:r>
              <a:rPr lang="en-US"/>
              <a:t>Βα</a:t>
            </a:r>
            <a:r>
              <a:rPr lang="en-US" err="1"/>
              <a:t>σικά</a:t>
            </a:r>
            <a:r>
              <a:rPr lang="en-US"/>
              <a:t> </a:t>
            </a:r>
            <a:r>
              <a:rPr lang="en-US" err="1"/>
              <a:t>εξ</a:t>
            </a:r>
            <a:r>
              <a:rPr lang="en-US"/>
              <a:t>α</a:t>
            </a:r>
            <a:r>
              <a:rPr lang="en-US" err="1"/>
              <a:t>ρτήμ</a:t>
            </a:r>
            <a:r>
              <a:rPr lang="en-US"/>
              <a:t>ατα</a:t>
            </a:r>
          </a:p>
        </p:txBody>
      </p:sp>
      <p:sp>
        <p:nvSpPr>
          <p:cNvPr id="3" name="Content Placeholder 2">
            <a:extLst>
              <a:ext uri="{FF2B5EF4-FFF2-40B4-BE49-F238E27FC236}">
                <a16:creationId xmlns:a16="http://schemas.microsoft.com/office/drawing/2014/main" id="{D14248C4-EC12-39D3-E9BF-11B6C9898A89}"/>
              </a:ext>
            </a:extLst>
          </p:cNvPr>
          <p:cNvSpPr>
            <a:spLocks noGrp="1"/>
          </p:cNvSpPr>
          <p:nvPr>
            <p:ph idx="1"/>
          </p:nvPr>
        </p:nvSpPr>
        <p:spPr/>
        <p:txBody>
          <a:bodyPr vert="horz" lIns="91440" tIns="45720" rIns="91440" bIns="45720" rtlCol="0" anchor="t">
            <a:normAutofit lnSpcReduction="10000"/>
          </a:bodyPr>
          <a:lstStyle/>
          <a:p>
            <a:pPr>
              <a:buFont typeface="Arial" charset="2"/>
              <a:buChar char="•"/>
            </a:pPr>
            <a:r>
              <a:rPr lang="el-GR" u="sng"/>
              <a:t>Αισθητήρας θερμοκρασίας</a:t>
            </a:r>
            <a:r>
              <a:rPr lang="el-GR"/>
              <a:t>: Η εφαρμογή θα ανιχνεύει τα επίπεδα θερμότητας και θα στέλνει μηνύματα ανάλογα με την θερμοκρασία.</a:t>
            </a:r>
            <a:endParaRPr lang="en-US"/>
          </a:p>
          <a:p>
            <a:pPr>
              <a:buClr>
                <a:srgbClr val="8AD0D6"/>
              </a:buClr>
              <a:buFont typeface="Arial" charset="2"/>
              <a:buChar char="•"/>
            </a:pPr>
            <a:r>
              <a:rPr lang="el-GR" u="sng"/>
              <a:t>Οθόνη LCD</a:t>
            </a:r>
            <a:r>
              <a:rPr lang="el-GR"/>
              <a:t>: Εδώ θα εμφανίζονται τα μηνύματα και οι ειδοποιήσεις για την θερμοκρασία του χώρου και ποια είναι αυτή.</a:t>
            </a:r>
          </a:p>
          <a:p>
            <a:pPr>
              <a:buClr>
                <a:srgbClr val="8AD0D6"/>
              </a:buClr>
              <a:buFont typeface="Arial" charset="2"/>
              <a:buChar char="•"/>
            </a:pPr>
            <a:r>
              <a:rPr lang="el-GR" u="sng"/>
              <a:t>Ανιχνευτής καπνού/αερίου</a:t>
            </a:r>
            <a:r>
              <a:rPr lang="el-GR"/>
              <a:t>: Ο ανιχνευτής θα εντοπίζει αν υπάρχει καπνός στον χώρο ή αν υπάρχει διαρροή αερίου στον χώρο.</a:t>
            </a:r>
          </a:p>
          <a:p>
            <a:pPr>
              <a:buClr>
                <a:srgbClr val="8AD0D6"/>
              </a:buClr>
              <a:buFont typeface="Arial" charset="2"/>
              <a:buChar char="•"/>
            </a:pPr>
            <a:r>
              <a:rPr lang="el-GR" u="sng" err="1"/>
              <a:t>Piezo</a:t>
            </a:r>
            <a:r>
              <a:rPr lang="el-GR" u="sng"/>
              <a:t> </a:t>
            </a:r>
            <a:r>
              <a:rPr lang="el-GR" u="sng" err="1"/>
              <a:t>beeper</a:t>
            </a:r>
            <a:r>
              <a:rPr lang="el-GR"/>
              <a:t>: Συσκευή όπου όταν το σύστημα θα εντοπίζει πυρκαγιά στον χώρο, θα βγάζει ένα συνεχόμενο ήχο μέχρι ο χρήστης να πιέσει το κουμπί απενεργοποίησης ή να πέσουν οι τιμές θερμοκρασίας ή να σταματήσει να υπάρχει φωτιά στον χώρο.</a:t>
            </a:r>
          </a:p>
          <a:p>
            <a:pPr>
              <a:buClr>
                <a:srgbClr val="8AD0D6"/>
              </a:buClr>
              <a:buFont typeface="Arial" charset="2"/>
              <a:buChar char="•"/>
            </a:pPr>
            <a:r>
              <a:rPr lang="el-GR" u="sng"/>
              <a:t>Κουμπί/</a:t>
            </a:r>
            <a:r>
              <a:rPr lang="el-GR" u="sng" err="1"/>
              <a:t>button</a:t>
            </a:r>
            <a:r>
              <a:rPr lang="el-GR"/>
              <a:t>: Κουμπί που απενεργοποιεί/ενεργοποιεί την συσκευή μας.</a:t>
            </a:r>
          </a:p>
          <a:p>
            <a:pPr marL="0" indent="0">
              <a:buClr>
                <a:srgbClr val="8AD0D6"/>
              </a:buClr>
              <a:buNone/>
            </a:pPr>
            <a:endParaRPr lang="el-GR"/>
          </a:p>
        </p:txBody>
      </p:sp>
    </p:spTree>
    <p:extLst>
      <p:ext uri="{BB962C8B-B14F-4D97-AF65-F5344CB8AC3E}">
        <p14:creationId xmlns:p14="http://schemas.microsoft.com/office/powerpoint/2010/main" val="144012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52">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FE51F-12AF-45D4-F8C5-226651822D0D}"/>
              </a:ext>
            </a:extLst>
          </p:cNvPr>
          <p:cNvSpPr>
            <a:spLocks noGrp="1"/>
          </p:cNvSpPr>
          <p:nvPr>
            <p:ph type="title"/>
          </p:nvPr>
        </p:nvSpPr>
        <p:spPr>
          <a:xfrm>
            <a:off x="339712" y="301417"/>
            <a:ext cx="3505495" cy="1704701"/>
          </a:xfrm>
        </p:spPr>
        <p:txBody>
          <a:bodyPr vert="horz" lIns="91440" tIns="45720" rIns="91440" bIns="45720" rtlCol="0" anchor="ctr">
            <a:normAutofit/>
          </a:bodyPr>
          <a:lstStyle/>
          <a:p>
            <a:r>
              <a:rPr lang="en-US" sz="4000">
                <a:solidFill>
                  <a:srgbClr val="F2F2F2"/>
                </a:solidFill>
              </a:rPr>
              <a:t>Βα</a:t>
            </a:r>
            <a:r>
              <a:rPr lang="en-US" sz="4000" err="1">
                <a:solidFill>
                  <a:srgbClr val="F2F2F2"/>
                </a:solidFill>
              </a:rPr>
              <a:t>σικά</a:t>
            </a:r>
            <a:r>
              <a:rPr lang="en-US" sz="4000">
                <a:solidFill>
                  <a:srgbClr val="F2F2F2"/>
                </a:solidFill>
              </a:rPr>
              <a:t> </a:t>
            </a:r>
            <a:r>
              <a:rPr lang="en-US" sz="4000" err="1">
                <a:solidFill>
                  <a:srgbClr val="F2F2F2"/>
                </a:solidFill>
              </a:rPr>
              <a:t>εξ</a:t>
            </a:r>
            <a:r>
              <a:rPr lang="en-US" sz="4000">
                <a:solidFill>
                  <a:srgbClr val="F2F2F2"/>
                </a:solidFill>
              </a:rPr>
              <a:t>α</a:t>
            </a:r>
            <a:r>
              <a:rPr lang="en-US" sz="4000" err="1">
                <a:solidFill>
                  <a:srgbClr val="F2F2F2"/>
                </a:solidFill>
              </a:rPr>
              <a:t>ρτήμ</a:t>
            </a:r>
            <a:r>
              <a:rPr lang="en-US" sz="4000">
                <a:solidFill>
                  <a:srgbClr val="F2F2F2"/>
                </a:solidFill>
              </a:rPr>
              <a:t>ατα:</a:t>
            </a:r>
          </a:p>
        </p:txBody>
      </p:sp>
      <p:sp>
        <p:nvSpPr>
          <p:cNvPr id="51" name="Rectangle 54">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8">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Oval 44">
            <a:extLst>
              <a:ext uri="{FF2B5EF4-FFF2-40B4-BE49-F238E27FC236}">
                <a16:creationId xmlns:a16="http://schemas.microsoft.com/office/drawing/2014/main" id="{4A497DBC-2692-42B4-A606-31024033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6118" y="2474780"/>
            <a:ext cx="1411190" cy="141119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 name="Picture 45">
            <a:extLst>
              <a:ext uri="{FF2B5EF4-FFF2-40B4-BE49-F238E27FC236}">
                <a16:creationId xmlns:a16="http://schemas.microsoft.com/office/drawing/2014/main" id="{3517A192-66A9-4297-9284-65580829AB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28813"/>
          <a:stretch/>
        </p:blipFill>
        <p:spPr>
          <a:xfrm>
            <a:off x="9060996" y="1635694"/>
            <a:ext cx="802541" cy="571307"/>
          </a:xfrm>
          <a:prstGeom prst="rect">
            <a:avLst/>
          </a:prstGeom>
        </p:spPr>
      </p:pic>
      <p:pic>
        <p:nvPicPr>
          <p:cNvPr id="47" name="Picture 46">
            <a:extLst>
              <a:ext uri="{FF2B5EF4-FFF2-40B4-BE49-F238E27FC236}">
                <a16:creationId xmlns:a16="http://schemas.microsoft.com/office/drawing/2014/main" id="{130825ED-0133-430D-BBBB-50B6F52284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9364549" y="4686915"/>
            <a:ext cx="497392" cy="381403"/>
          </a:xfrm>
          <a:prstGeom prst="rect">
            <a:avLst/>
          </a:prstGeom>
        </p:spPr>
      </p:pic>
      <p:sp>
        <p:nvSpPr>
          <p:cNvPr id="48" name="Rectangle 47">
            <a:extLst>
              <a:ext uri="{FF2B5EF4-FFF2-40B4-BE49-F238E27FC236}">
                <a16:creationId xmlns:a16="http://schemas.microsoft.com/office/drawing/2014/main" id="{633F040E-FA1C-4EDC-B925-7EFCB958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1484" y="1635694"/>
            <a:ext cx="343262" cy="57210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Θέση περιεχομένου 8" descr="Εικόνα που περιέχει ηλεκτρονικό εξάρτημα, ηλεκτρονικός μηχανικός, στοιχείο κυκλώματος, κύκλωμα&#10;&#10;Περιγραφή που δημιουργήθηκε αυτόματα">
            <a:extLst>
              <a:ext uri="{FF2B5EF4-FFF2-40B4-BE49-F238E27FC236}">
                <a16:creationId xmlns:a16="http://schemas.microsoft.com/office/drawing/2014/main" id="{F029CDC5-9972-A43B-B941-DC07B2518410}"/>
              </a:ext>
            </a:extLst>
          </p:cNvPr>
          <p:cNvPicPr>
            <a:picLocks noChangeAspect="1"/>
          </p:cNvPicPr>
          <p:nvPr/>
        </p:nvPicPr>
        <p:blipFill>
          <a:blip r:embed="rId4"/>
          <a:stretch>
            <a:fillRect/>
          </a:stretch>
        </p:blipFill>
        <p:spPr>
          <a:xfrm>
            <a:off x="7353508" y="2475220"/>
            <a:ext cx="2714337" cy="1993706"/>
          </a:xfrm>
          <a:prstGeom prst="rect">
            <a:avLst/>
          </a:prstGeom>
        </p:spPr>
      </p:pic>
      <p:pic>
        <p:nvPicPr>
          <p:cNvPr id="10" name="Εικόνα 9" descr="Εικόνα που περιέχει στοιχείο κυκλώματος, ηλεκτρονικές συσκευές, αγωγός&#10;&#10;Περιγραφή που δημιουργήθηκε αυτόματα">
            <a:extLst>
              <a:ext uri="{FF2B5EF4-FFF2-40B4-BE49-F238E27FC236}">
                <a16:creationId xmlns:a16="http://schemas.microsoft.com/office/drawing/2014/main" id="{BC32DEC4-E348-C6D8-0038-8F925E568F14}"/>
              </a:ext>
            </a:extLst>
          </p:cNvPr>
          <p:cNvPicPr>
            <a:picLocks noChangeAspect="1"/>
          </p:cNvPicPr>
          <p:nvPr/>
        </p:nvPicPr>
        <p:blipFill>
          <a:blip r:embed="rId5"/>
          <a:stretch>
            <a:fillRect/>
          </a:stretch>
        </p:blipFill>
        <p:spPr>
          <a:xfrm>
            <a:off x="7705600" y="631541"/>
            <a:ext cx="1535814" cy="1530508"/>
          </a:xfrm>
          <a:prstGeom prst="rect">
            <a:avLst/>
          </a:prstGeom>
        </p:spPr>
      </p:pic>
      <p:pic>
        <p:nvPicPr>
          <p:cNvPr id="11" name="Εικόνα 10" descr="Εικόνα που περιέχει εργαλείο&#10;&#10;Περιγραφή που δημιουργήθηκε αυτόματα">
            <a:extLst>
              <a:ext uri="{FF2B5EF4-FFF2-40B4-BE49-F238E27FC236}">
                <a16:creationId xmlns:a16="http://schemas.microsoft.com/office/drawing/2014/main" id="{933898C2-250A-66C7-5C0B-EAB3F8D42BFF}"/>
              </a:ext>
            </a:extLst>
          </p:cNvPr>
          <p:cNvPicPr>
            <a:picLocks noChangeAspect="1"/>
          </p:cNvPicPr>
          <p:nvPr/>
        </p:nvPicPr>
        <p:blipFill>
          <a:blip r:embed="rId6"/>
          <a:stretch>
            <a:fillRect/>
          </a:stretch>
        </p:blipFill>
        <p:spPr>
          <a:xfrm>
            <a:off x="5758121" y="4365440"/>
            <a:ext cx="1453752" cy="1420587"/>
          </a:xfrm>
          <a:prstGeom prst="rect">
            <a:avLst/>
          </a:prstGeom>
        </p:spPr>
      </p:pic>
      <p:pic>
        <p:nvPicPr>
          <p:cNvPr id="12" name="Εικόνα 11" descr="Εικόνα που περιέχει ηλεκτρονικές συσκευές, στοιχείο κυκλώματος, ηλεκτρονικός μηχανικός, παθητικό στοιχείο κυκλώματος&#10;&#10;Περιγραφή που δημιουργήθηκε αυτόματα">
            <a:extLst>
              <a:ext uri="{FF2B5EF4-FFF2-40B4-BE49-F238E27FC236}">
                <a16:creationId xmlns:a16="http://schemas.microsoft.com/office/drawing/2014/main" id="{4D84F601-4233-8AE3-AE1E-68C229EF5CAD}"/>
              </a:ext>
            </a:extLst>
          </p:cNvPr>
          <p:cNvPicPr>
            <a:picLocks noChangeAspect="1"/>
          </p:cNvPicPr>
          <p:nvPr/>
        </p:nvPicPr>
        <p:blipFill>
          <a:blip r:embed="rId7"/>
          <a:stretch>
            <a:fillRect/>
          </a:stretch>
        </p:blipFill>
        <p:spPr>
          <a:xfrm>
            <a:off x="8740338" y="4479201"/>
            <a:ext cx="1735303" cy="1635912"/>
          </a:xfrm>
          <a:prstGeom prst="rect">
            <a:avLst/>
          </a:prstGeom>
        </p:spPr>
      </p:pic>
      <p:pic>
        <p:nvPicPr>
          <p:cNvPr id="13" name="Εικόνα 12" descr="Εικόνα που περιέχει σκίτσο/σχέδιο, τέχνη, παραμάνα, σχεδίαση&#10;&#10;Περιγραφή που δημιουργήθηκε αυτόματα">
            <a:extLst>
              <a:ext uri="{FF2B5EF4-FFF2-40B4-BE49-F238E27FC236}">
                <a16:creationId xmlns:a16="http://schemas.microsoft.com/office/drawing/2014/main" id="{85B42C3E-A47F-9DE6-2568-13D8E0974759}"/>
              </a:ext>
            </a:extLst>
          </p:cNvPr>
          <p:cNvPicPr>
            <a:picLocks noChangeAspect="1"/>
          </p:cNvPicPr>
          <p:nvPr/>
        </p:nvPicPr>
        <p:blipFill>
          <a:blip r:embed="rId8"/>
          <a:stretch>
            <a:fillRect/>
          </a:stretch>
        </p:blipFill>
        <p:spPr>
          <a:xfrm>
            <a:off x="10286900" y="2658366"/>
            <a:ext cx="1067927" cy="1067927"/>
          </a:xfrm>
          <a:prstGeom prst="rect">
            <a:avLst/>
          </a:prstGeom>
        </p:spPr>
      </p:pic>
      <p:pic>
        <p:nvPicPr>
          <p:cNvPr id="14" name="Εικόνα 13" descr="Εικόνα που περιέχει ηλεκτρονικές συσκευές, ηλεκτρονικό εξάρτημα, στοιχείο κυκλώματος, εξάρτημα υπολογιστή&#10;&#10;Περιγραφή που δημιουργήθηκε αυτόματα">
            <a:extLst>
              <a:ext uri="{FF2B5EF4-FFF2-40B4-BE49-F238E27FC236}">
                <a16:creationId xmlns:a16="http://schemas.microsoft.com/office/drawing/2014/main" id="{D08ACF4B-762A-D873-BE4D-F7FCA77ADE04}"/>
              </a:ext>
            </a:extLst>
          </p:cNvPr>
          <p:cNvPicPr>
            <a:picLocks noChangeAspect="1"/>
          </p:cNvPicPr>
          <p:nvPr/>
        </p:nvPicPr>
        <p:blipFill>
          <a:blip r:embed="rId9"/>
          <a:stretch>
            <a:fillRect/>
          </a:stretch>
        </p:blipFill>
        <p:spPr>
          <a:xfrm>
            <a:off x="5313465" y="2378174"/>
            <a:ext cx="2029032" cy="1607753"/>
          </a:xfrm>
          <a:prstGeom prst="rect">
            <a:avLst/>
          </a:prstGeom>
        </p:spPr>
      </p:pic>
      <p:pic>
        <p:nvPicPr>
          <p:cNvPr id="15" name="Εικόνα 14">
            <a:extLst>
              <a:ext uri="{FF2B5EF4-FFF2-40B4-BE49-F238E27FC236}">
                <a16:creationId xmlns:a16="http://schemas.microsoft.com/office/drawing/2014/main" id="{ADD18515-75BF-78BB-9CE8-9B8E19EAAA50}"/>
              </a:ext>
            </a:extLst>
          </p:cNvPr>
          <p:cNvPicPr>
            <a:picLocks noChangeAspect="1"/>
          </p:cNvPicPr>
          <p:nvPr/>
        </p:nvPicPr>
        <p:blipFill>
          <a:blip r:embed="rId10"/>
          <a:stretch>
            <a:fillRect/>
          </a:stretch>
        </p:blipFill>
        <p:spPr>
          <a:xfrm>
            <a:off x="5383181" y="462903"/>
            <a:ext cx="1955975" cy="1862098"/>
          </a:xfrm>
          <a:prstGeom prst="rect">
            <a:avLst/>
          </a:prstGeom>
        </p:spPr>
      </p:pic>
      <p:sp>
        <p:nvSpPr>
          <p:cNvPr id="17" name="TextBox 16">
            <a:extLst>
              <a:ext uri="{FF2B5EF4-FFF2-40B4-BE49-F238E27FC236}">
                <a16:creationId xmlns:a16="http://schemas.microsoft.com/office/drawing/2014/main" id="{BA4C4550-E89F-514C-8E1F-5E44876B26B9}"/>
              </a:ext>
            </a:extLst>
          </p:cNvPr>
          <p:cNvSpPr txBox="1"/>
          <p:nvPr/>
        </p:nvSpPr>
        <p:spPr>
          <a:xfrm>
            <a:off x="342348" y="2009912"/>
            <a:ext cx="408608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l-GR" sz="2800" u="sng" err="1">
                <a:solidFill>
                  <a:srgbClr val="FFFFFF"/>
                </a:solidFill>
              </a:rPr>
              <a:t>Arduino</a:t>
            </a:r>
            <a:r>
              <a:rPr lang="el-GR" sz="2800" u="sng">
                <a:solidFill>
                  <a:srgbClr val="FFFFFF"/>
                </a:solidFill>
              </a:rPr>
              <a:t> </a:t>
            </a:r>
            <a:r>
              <a:rPr lang="el-GR" sz="2800" u="sng" err="1">
                <a:solidFill>
                  <a:srgbClr val="FFFFFF"/>
                </a:solidFill>
              </a:rPr>
              <a:t>Uno</a:t>
            </a:r>
            <a:r>
              <a:rPr lang="el-GR" sz="2800" u="sng">
                <a:solidFill>
                  <a:srgbClr val="FFFFFF"/>
                </a:solidFill>
              </a:rPr>
              <a:t> R3</a:t>
            </a:r>
          </a:p>
          <a:p>
            <a:pPr marL="342900" indent="-342900">
              <a:buFont typeface="Arial"/>
              <a:buChar char="•"/>
            </a:pPr>
            <a:r>
              <a:rPr lang="el-GR" sz="2800" u="sng">
                <a:solidFill>
                  <a:srgbClr val="FFFFFF"/>
                </a:solidFill>
              </a:rPr>
              <a:t>Αισθητήρας θερμοκρασίας</a:t>
            </a:r>
            <a:endParaRPr lang="el-GR" sz="2800"/>
          </a:p>
          <a:p>
            <a:pPr marL="342900" indent="-342900">
              <a:buFont typeface="Arial"/>
              <a:buChar char="•"/>
            </a:pPr>
            <a:r>
              <a:rPr lang="el-GR" sz="2800" u="sng">
                <a:solidFill>
                  <a:srgbClr val="FFFFFF"/>
                </a:solidFill>
              </a:rPr>
              <a:t>Οθόνη LCD</a:t>
            </a:r>
          </a:p>
          <a:p>
            <a:pPr marL="342900" indent="-342900">
              <a:buFont typeface="Arial"/>
              <a:buChar char="•"/>
            </a:pPr>
            <a:r>
              <a:rPr lang="el-GR" sz="2800" u="sng">
                <a:solidFill>
                  <a:srgbClr val="FFFFFF"/>
                </a:solidFill>
              </a:rPr>
              <a:t>Ανιχνευτής καπνού/αερίου</a:t>
            </a:r>
          </a:p>
          <a:p>
            <a:pPr marL="342900" indent="-342900">
              <a:buFont typeface="Arial"/>
              <a:buChar char="•"/>
            </a:pPr>
            <a:r>
              <a:rPr lang="el-GR" sz="2800" u="sng" err="1">
                <a:solidFill>
                  <a:srgbClr val="FFFFFF"/>
                </a:solidFill>
              </a:rPr>
              <a:t>Piezo</a:t>
            </a:r>
            <a:r>
              <a:rPr lang="el-GR" sz="2800" u="sng">
                <a:solidFill>
                  <a:srgbClr val="FFFFFF"/>
                </a:solidFill>
              </a:rPr>
              <a:t> </a:t>
            </a:r>
            <a:r>
              <a:rPr lang="el-GR" sz="2800" u="sng" err="1">
                <a:solidFill>
                  <a:srgbClr val="FFFFFF"/>
                </a:solidFill>
              </a:rPr>
              <a:t>beeper</a:t>
            </a:r>
            <a:endParaRPr lang="el-GR" sz="2800" u="sng">
              <a:solidFill>
                <a:srgbClr val="FFFFFF"/>
              </a:solidFill>
            </a:endParaRPr>
          </a:p>
          <a:p>
            <a:pPr marL="342900" indent="-342900">
              <a:buFont typeface="Arial"/>
              <a:buChar char="•"/>
            </a:pPr>
            <a:r>
              <a:rPr lang="el-GR" sz="2800" u="sng">
                <a:solidFill>
                  <a:srgbClr val="FFFFFF"/>
                </a:solidFill>
              </a:rPr>
              <a:t>Κουμπί/</a:t>
            </a:r>
            <a:r>
              <a:rPr lang="el-GR" sz="2800" u="sng" err="1">
                <a:solidFill>
                  <a:srgbClr val="FFFFFF"/>
                </a:solidFill>
              </a:rPr>
              <a:t>button</a:t>
            </a:r>
            <a:endParaRPr lang="el-GR" sz="2800" u="sng">
              <a:solidFill>
                <a:srgbClr val="FFFFFF"/>
              </a:solidFill>
            </a:endParaRPr>
          </a:p>
          <a:p>
            <a:pPr marL="342900" indent="-342900">
              <a:buFont typeface="Arial"/>
              <a:buChar char="•"/>
            </a:pPr>
            <a:endParaRPr lang="el-GR" sz="2000" u="sng">
              <a:solidFill>
                <a:srgbClr val="FFFFFF"/>
              </a:solidFill>
            </a:endParaRPr>
          </a:p>
          <a:p>
            <a:pPr marL="342900" indent="-342900">
              <a:buFont typeface="Arial"/>
              <a:buChar char="•"/>
            </a:pPr>
            <a:endParaRPr lang="el-GR" sz="2000" u="sng">
              <a:solidFill>
                <a:srgbClr val="FFFFFF"/>
              </a:solidFill>
            </a:endParaRPr>
          </a:p>
          <a:p>
            <a:pPr marL="342900" indent="-342900">
              <a:buFont typeface="Arial"/>
              <a:buChar char="•"/>
            </a:pPr>
            <a:endParaRPr lang="el-GR" sz="2000" u="sng">
              <a:solidFill>
                <a:srgbClr val="FFFFFF"/>
              </a:solidFill>
            </a:endParaRPr>
          </a:p>
          <a:p>
            <a:pPr marL="342900" indent="-342900">
              <a:buFont typeface="Arial"/>
              <a:buChar char="•"/>
            </a:pPr>
            <a:endParaRPr lang="el-GR" sz="2000" u="sng">
              <a:solidFill>
                <a:srgbClr val="FFFFFF"/>
              </a:solidFill>
            </a:endParaRPr>
          </a:p>
          <a:p>
            <a:pPr marL="342900" indent="-342900">
              <a:buFont typeface="Arial"/>
              <a:buChar char="•"/>
            </a:pPr>
            <a:endParaRPr lang="el-GR" sz="2000" u="sng">
              <a:solidFill>
                <a:srgbClr val="FFFFFF"/>
              </a:solidFill>
            </a:endParaRPr>
          </a:p>
        </p:txBody>
      </p:sp>
    </p:spTree>
    <p:extLst>
      <p:ext uri="{BB962C8B-B14F-4D97-AF65-F5344CB8AC3E}">
        <p14:creationId xmlns:p14="http://schemas.microsoft.com/office/powerpoint/2010/main" val="225166524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5E1E6-F535-7BDD-CD0D-F70656F429AE}"/>
              </a:ext>
            </a:extLst>
          </p:cNvPr>
          <p:cNvSpPr>
            <a:spLocks noGrp="1"/>
          </p:cNvSpPr>
          <p:nvPr>
            <p:ph type="title"/>
          </p:nvPr>
        </p:nvSpPr>
        <p:spPr>
          <a:xfrm>
            <a:off x="328669" y="92653"/>
            <a:ext cx="5616217" cy="1622321"/>
          </a:xfrm>
        </p:spPr>
        <p:txBody>
          <a:bodyPr vert="horz" lIns="91440" tIns="45720" rIns="91440" bIns="45720" rtlCol="0" anchor="t">
            <a:normAutofit/>
          </a:bodyPr>
          <a:lstStyle/>
          <a:p>
            <a:r>
              <a:rPr lang="el-GR">
                <a:solidFill>
                  <a:srgbClr val="EBEBEB"/>
                </a:solidFill>
              </a:rPr>
              <a:t>Λειτουργίες του </a:t>
            </a:r>
            <a:r>
              <a:rPr lang="el-GR" err="1">
                <a:solidFill>
                  <a:srgbClr val="EBEBEB"/>
                </a:solidFill>
              </a:rPr>
              <a:t>FireGuard</a:t>
            </a:r>
            <a:endParaRPr lang="el-GR" b="0" i="0" kern="1200" err="1">
              <a:solidFill>
                <a:srgbClr val="EBEBEB"/>
              </a:solidFill>
              <a:latin typeface="+mj-lt"/>
            </a:endParaRPr>
          </a:p>
        </p:txBody>
      </p:sp>
      <p:sp>
        <p:nvSpPr>
          <p:cNvPr id="53"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54" name="Freeform: Shape 53">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A circuit board with wires and a blue screen&#10;&#10;Description automatically generated">
            <a:extLst>
              <a:ext uri="{FF2B5EF4-FFF2-40B4-BE49-F238E27FC236}">
                <a16:creationId xmlns:a16="http://schemas.microsoft.com/office/drawing/2014/main" id="{62AA816F-0BF5-F2B2-6C36-FBA8DFBC4D61}"/>
              </a:ext>
            </a:extLst>
          </p:cNvPr>
          <p:cNvPicPr>
            <a:picLocks noChangeAspect="1"/>
          </p:cNvPicPr>
          <p:nvPr/>
        </p:nvPicPr>
        <p:blipFill>
          <a:blip r:embed="rId2"/>
          <a:stretch>
            <a:fillRect/>
          </a:stretch>
        </p:blipFill>
        <p:spPr>
          <a:xfrm>
            <a:off x="7563742" y="775572"/>
            <a:ext cx="3980139" cy="5306852"/>
          </a:xfrm>
          <a:prstGeom prst="rect">
            <a:avLst/>
          </a:prstGeom>
          <a:effectLst/>
        </p:spPr>
      </p:pic>
      <p:sp>
        <p:nvSpPr>
          <p:cNvPr id="51" name="Rectangle 50">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30198C6F-E1D0-3040-F880-A43F88018E92}"/>
              </a:ext>
            </a:extLst>
          </p:cNvPr>
          <p:cNvSpPr txBox="1"/>
          <p:nvPr/>
        </p:nvSpPr>
        <p:spPr>
          <a:xfrm>
            <a:off x="591204" y="1722582"/>
            <a:ext cx="5616216" cy="3785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28600" indent="-228600">
              <a:lnSpc>
                <a:spcPct val="90000"/>
              </a:lnSpc>
              <a:spcBef>
                <a:spcPts val="1000"/>
              </a:spcBef>
              <a:buClr>
                <a:schemeClr val="bg2">
                  <a:lumMod val="40000"/>
                  <a:lumOff val="60000"/>
                </a:schemeClr>
              </a:buClr>
              <a:buSzPct val="80000"/>
              <a:buFont typeface="Wingdings 3" charset="2"/>
              <a:buChar char=""/>
            </a:pPr>
            <a:r>
              <a:rPr lang="el-GR" sz="2000" u="sng" baseline="0">
                <a:solidFill>
                  <a:srgbClr val="FFFFFF"/>
                </a:solidFill>
                <a:latin typeface="+mj-lt"/>
                <a:ea typeface="+mj-ea"/>
                <a:cs typeface="+mj-cs"/>
              </a:rPr>
              <a:t>Ανίχνευση Πυρκαγιάς</a:t>
            </a:r>
            <a:r>
              <a:rPr lang="el-GR" sz="2000" baseline="0">
                <a:solidFill>
                  <a:srgbClr val="FFFFFF"/>
                </a:solidFill>
                <a:latin typeface="+mj-lt"/>
                <a:ea typeface="+mj-ea"/>
                <a:cs typeface="+mj-cs"/>
              </a:rPr>
              <a:t>: Η κύρια λειτουργία του συστήματος είναι να ανιχνεύει πυρκαγιές. Αυτό  θα γίνεται  μέσω αισθητήρων καπνού, θερμοκρασίας ή φωτιάς που θα συνδέονται με το </a:t>
            </a:r>
            <a:r>
              <a:rPr lang="el-GR" sz="2000" baseline="0" err="1">
                <a:solidFill>
                  <a:srgbClr val="FFFFFF"/>
                </a:solidFill>
                <a:latin typeface="+mj-lt"/>
                <a:ea typeface="+mj-ea"/>
                <a:cs typeface="+mj-cs"/>
              </a:rPr>
              <a:t>Arduino</a:t>
            </a:r>
            <a:r>
              <a:rPr lang="el-GR" sz="2000" baseline="0">
                <a:solidFill>
                  <a:srgbClr val="FFFFFF"/>
                </a:solidFill>
                <a:latin typeface="+mj-lt"/>
                <a:ea typeface="+mj-ea"/>
                <a:cs typeface="+mj-cs"/>
              </a:rPr>
              <a:t>.</a:t>
            </a:r>
            <a:r>
              <a:rPr lang="el-GR" sz="2000">
                <a:solidFill>
                  <a:srgbClr val="FFFFFF"/>
                </a:solidFill>
                <a:latin typeface="+mj-lt"/>
                <a:ea typeface="+mj-ea"/>
                <a:cs typeface="+mj-cs"/>
              </a:rPr>
              <a:t>​</a:t>
            </a:r>
          </a:p>
          <a:p>
            <a:pPr marL="228600" lvl="0" indent="-228600">
              <a:lnSpc>
                <a:spcPct val="90000"/>
              </a:lnSpc>
              <a:spcBef>
                <a:spcPts val="1000"/>
              </a:spcBef>
              <a:buClr>
                <a:schemeClr val="bg2">
                  <a:lumMod val="40000"/>
                  <a:lumOff val="60000"/>
                </a:schemeClr>
              </a:buClr>
              <a:buSzPct val="80000"/>
              <a:buFont typeface="Wingdings 3" charset="2"/>
              <a:buChar char=""/>
            </a:pPr>
            <a:r>
              <a:rPr lang="el-GR" sz="2000" u="sng" baseline="0">
                <a:solidFill>
                  <a:srgbClr val="FFFFFF"/>
                </a:solidFill>
                <a:latin typeface="+mj-lt"/>
                <a:ea typeface="+mj-ea"/>
                <a:cs typeface="+mj-cs"/>
              </a:rPr>
              <a:t>Ειδοποίηση Χρήστη</a:t>
            </a:r>
            <a:r>
              <a:rPr lang="el-GR" sz="2000" baseline="0">
                <a:solidFill>
                  <a:srgbClr val="FFFFFF"/>
                </a:solidFill>
                <a:latin typeface="+mj-lt"/>
                <a:ea typeface="+mj-ea"/>
                <a:cs typeface="+mj-cs"/>
              </a:rPr>
              <a:t>: Με την ανίχνευση ενός πιθανού περιστατικού πυρκαγιάς, η εφαρμογή μπορεί να ειδοποιήσει άμεσα τον χρήστη μέσω κάποιας μορφής επικοινωνίας, όπως ειδοποίηση, email ή κλήση.</a:t>
            </a:r>
            <a:r>
              <a:rPr lang="el-GR" sz="2000">
                <a:solidFill>
                  <a:srgbClr val="FFFFFF"/>
                </a:solidFill>
                <a:latin typeface="+mj-lt"/>
                <a:ea typeface="+mj-ea"/>
                <a:cs typeface="+mj-cs"/>
              </a:rPr>
              <a:t>​</a:t>
            </a:r>
          </a:p>
          <a:p>
            <a:pPr marL="228600" lvl="0" indent="-228600">
              <a:lnSpc>
                <a:spcPct val="90000"/>
              </a:lnSpc>
              <a:spcBef>
                <a:spcPts val="1000"/>
              </a:spcBef>
              <a:buClr>
                <a:schemeClr val="bg2">
                  <a:lumMod val="40000"/>
                  <a:lumOff val="60000"/>
                </a:schemeClr>
              </a:buClr>
              <a:buSzPct val="80000"/>
              <a:buFont typeface="Wingdings 3" charset="2"/>
              <a:buChar char=""/>
            </a:pPr>
            <a:r>
              <a:rPr lang="el-GR" sz="2000" u="sng" baseline="0">
                <a:solidFill>
                  <a:srgbClr val="FFFFFF"/>
                </a:solidFill>
                <a:latin typeface="+mj-lt"/>
                <a:ea typeface="+mj-ea"/>
                <a:cs typeface="+mj-cs"/>
              </a:rPr>
              <a:t>Ενεργοποίηση Συναγερμού</a:t>
            </a:r>
            <a:r>
              <a:rPr lang="el-GR" sz="2000" baseline="0">
                <a:solidFill>
                  <a:srgbClr val="FFFFFF"/>
                </a:solidFill>
                <a:latin typeface="+mj-lt"/>
                <a:ea typeface="+mj-ea"/>
                <a:cs typeface="+mj-cs"/>
              </a:rPr>
              <a:t>: Εκτός από την ειδοποίηση του χρήστη, η εφαρμογή μπορεί επίσης να ενεργοποιήσει έναν ηχητικό συναγερμό ή να στείλει σήμα σε μια κεντρική μονάδα συναγερμού.</a:t>
            </a:r>
            <a:r>
              <a:rPr lang="el-GR" sz="2000">
                <a:solidFill>
                  <a:srgbClr val="FFFFFF"/>
                </a:solidFill>
                <a:latin typeface="+mj-lt"/>
                <a:ea typeface="+mj-ea"/>
                <a:cs typeface="+mj-cs"/>
              </a:rPr>
              <a:t>​</a:t>
            </a:r>
          </a:p>
        </p:txBody>
      </p:sp>
    </p:spTree>
    <p:extLst>
      <p:ext uri="{BB962C8B-B14F-4D97-AF65-F5344CB8AC3E}">
        <p14:creationId xmlns:p14="http://schemas.microsoft.com/office/powerpoint/2010/main" val="183651246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CDD-8476-C85B-C7E8-2F3F4A3E717B}"/>
              </a:ext>
            </a:extLst>
          </p:cNvPr>
          <p:cNvSpPr>
            <a:spLocks noGrp="1"/>
          </p:cNvSpPr>
          <p:nvPr>
            <p:ph type="title"/>
          </p:nvPr>
        </p:nvSpPr>
        <p:spPr/>
        <p:txBody>
          <a:bodyPr/>
          <a:lstStyle/>
          <a:p>
            <a:r>
              <a:rPr lang="el-GR"/>
              <a:t>Αλληλεπίδραση με το Περιβάλλον </a:t>
            </a:r>
          </a:p>
        </p:txBody>
      </p:sp>
      <p:sp>
        <p:nvSpPr>
          <p:cNvPr id="3" name="Content Placeholder 2">
            <a:extLst>
              <a:ext uri="{FF2B5EF4-FFF2-40B4-BE49-F238E27FC236}">
                <a16:creationId xmlns:a16="http://schemas.microsoft.com/office/drawing/2014/main" id="{BC62C2FE-FE8B-B5E5-9CE3-661ECD6EC666}"/>
              </a:ext>
            </a:extLst>
          </p:cNvPr>
          <p:cNvSpPr>
            <a:spLocks noGrp="1"/>
          </p:cNvSpPr>
          <p:nvPr>
            <p:ph idx="1"/>
          </p:nvPr>
        </p:nvSpPr>
        <p:spPr/>
        <p:txBody>
          <a:bodyPr vert="horz" lIns="91440" tIns="45720" rIns="91440" bIns="45720" rtlCol="0" anchor="t">
            <a:normAutofit/>
          </a:bodyPr>
          <a:lstStyle/>
          <a:p>
            <a:pPr>
              <a:buFont typeface="Arial" charset="2"/>
              <a:buChar char="•"/>
            </a:pPr>
            <a:r>
              <a:rPr lang="el-GR" b="1" u="sng">
                <a:solidFill>
                  <a:srgbClr val="FFFFFF"/>
                </a:solidFill>
                <a:ea typeface="+mj-lt"/>
                <a:cs typeface="+mj-lt"/>
              </a:rPr>
              <a:t>Οπτική Ειδοποίηση</a:t>
            </a:r>
            <a:r>
              <a:rPr lang="el-GR">
                <a:solidFill>
                  <a:srgbClr val="FFFFFF"/>
                </a:solidFill>
                <a:ea typeface="+mj-lt"/>
                <a:cs typeface="+mj-lt"/>
              </a:rPr>
              <a:t>: Με την ανίχνευση πυρκαγιάς, η εφαρμογή θα μπορεί να εκπέμπει ένα έντονο οπτικό σήμα, όπως ένα έντονο φλας ή ένα φωτεινό LED, προειδοποιώντας τους χρήστες για τον κίνδυνο πυρκαγιάς στο περιβάλλον τους.</a:t>
            </a:r>
          </a:p>
          <a:p>
            <a:pPr>
              <a:buClr>
                <a:srgbClr val="8AD0D6"/>
              </a:buClr>
              <a:buFont typeface="Arial" charset="2"/>
              <a:buChar char="•"/>
            </a:pPr>
            <a:r>
              <a:rPr lang="el-GR" b="1" u="sng">
                <a:solidFill>
                  <a:srgbClr val="FFFFFF"/>
                </a:solidFill>
                <a:ea typeface="+mj-lt"/>
                <a:cs typeface="+mj-lt"/>
              </a:rPr>
              <a:t>Ηχητική Ειδοποίηση</a:t>
            </a:r>
            <a:r>
              <a:rPr lang="el-GR">
                <a:solidFill>
                  <a:srgbClr val="FFFFFF"/>
                </a:solidFill>
                <a:ea typeface="+mj-lt"/>
                <a:cs typeface="+mj-lt"/>
              </a:rPr>
              <a:t>: Πέρα από το οπτικό σήμα, η εφαρμογή θα εκπέμπει και έναν δυνατό ήχο συναγερμού, προειδοποιώντας τους χρήστες για τον κίνδυνο πυρκαγιάς και ενθαρρύνοντάς τους να λάβουν άμεσα μέτρα ασφαλείας.</a:t>
            </a:r>
            <a:endParaRPr lang="el-GR"/>
          </a:p>
          <a:p>
            <a:pPr>
              <a:buClr>
                <a:srgbClr val="8AD0D6"/>
              </a:buClr>
              <a:buFont typeface="Arial" charset="2"/>
              <a:buChar char="•"/>
            </a:pPr>
            <a:r>
              <a:rPr lang="el-GR" b="1" u="sng">
                <a:solidFill>
                  <a:srgbClr val="FFFFFF"/>
                </a:solidFill>
                <a:ea typeface="+mj-lt"/>
                <a:cs typeface="+mj-lt"/>
              </a:rPr>
              <a:t>Ειδοποίηση μέσω κινητού</a:t>
            </a:r>
            <a:r>
              <a:rPr lang="el-GR">
                <a:solidFill>
                  <a:srgbClr val="FFFFFF"/>
                </a:solidFill>
                <a:ea typeface="+mj-lt"/>
                <a:cs typeface="+mj-lt"/>
              </a:rPr>
              <a:t>: Η εφαρμογή </a:t>
            </a:r>
            <a:r>
              <a:rPr lang="el-GR" err="1">
                <a:solidFill>
                  <a:srgbClr val="FFFFFF"/>
                </a:solidFill>
                <a:ea typeface="+mj-lt"/>
                <a:cs typeface="+mj-lt"/>
              </a:rPr>
              <a:t>FireGuard</a:t>
            </a:r>
            <a:r>
              <a:rPr lang="el-GR">
                <a:solidFill>
                  <a:srgbClr val="FFFFFF"/>
                </a:solidFill>
                <a:ea typeface="+mj-lt"/>
                <a:cs typeface="+mj-lt"/>
              </a:rPr>
              <a:t> μπορεί να στέλνει ειδοποιήσεις αμέσως μέσω μιας κινητής εφαρμογής που είναι εγκατεστημένη στο κινητό τηλέφωνο του χρήστη.</a:t>
            </a:r>
            <a:endParaRPr lang="el-GR">
              <a:solidFill>
                <a:srgbClr val="FFFFFF"/>
              </a:solidFill>
            </a:endParaRPr>
          </a:p>
          <a:p>
            <a:pPr>
              <a:buClr>
                <a:srgbClr val="8AD0D6"/>
              </a:buClr>
              <a:buFont typeface="Arial" charset="2"/>
              <a:buChar char="•"/>
            </a:pPr>
            <a:endParaRPr lang="el-GR"/>
          </a:p>
          <a:p>
            <a:pPr marL="0" indent="0">
              <a:buNone/>
            </a:pPr>
            <a:endParaRPr lang="el-GR"/>
          </a:p>
        </p:txBody>
      </p:sp>
    </p:spTree>
    <p:extLst>
      <p:ext uri="{BB962C8B-B14F-4D97-AF65-F5344CB8AC3E}">
        <p14:creationId xmlns:p14="http://schemas.microsoft.com/office/powerpoint/2010/main" val="3611532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8E2D095-0207-6321-76BA-056ED4B13427}"/>
              </a:ext>
            </a:extLst>
          </p:cNvPr>
          <p:cNvSpPr>
            <a:spLocks noGrp="1"/>
          </p:cNvSpPr>
          <p:nvPr>
            <p:ph type="title"/>
          </p:nvPr>
        </p:nvSpPr>
        <p:spPr>
          <a:xfrm>
            <a:off x="648930" y="629267"/>
            <a:ext cx="9252154" cy="1016654"/>
          </a:xfrm>
        </p:spPr>
        <p:txBody>
          <a:bodyPr>
            <a:normAutofit/>
          </a:bodyPr>
          <a:lstStyle/>
          <a:p>
            <a:r>
              <a:rPr lang="el-GR">
                <a:solidFill>
                  <a:srgbClr val="EBEBEB"/>
                </a:solidFill>
              </a:rPr>
              <a:t>Μέθοδος Αξιολόγησης</a:t>
            </a:r>
          </a:p>
        </p:txBody>
      </p:sp>
      <p:sp useBgFill="1">
        <p:nvSpPr>
          <p:cNvPr id="25" name="Freeform: Shape 24">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4" name="Εικόνα 3" descr="Test Your Site Quickly And Professionally, Beta Testing, 42% OFF">
            <a:extLst>
              <a:ext uri="{FF2B5EF4-FFF2-40B4-BE49-F238E27FC236}">
                <a16:creationId xmlns:a16="http://schemas.microsoft.com/office/drawing/2014/main" id="{C1788D94-5755-C5BD-7C5A-BEA3DE522840}"/>
              </a:ext>
            </a:extLst>
          </p:cNvPr>
          <p:cNvPicPr>
            <a:picLocks noChangeAspect="1"/>
          </p:cNvPicPr>
          <p:nvPr/>
        </p:nvPicPr>
        <p:blipFill>
          <a:blip r:embed="rId2"/>
          <a:stretch>
            <a:fillRect/>
          </a:stretch>
        </p:blipFill>
        <p:spPr>
          <a:xfrm>
            <a:off x="937952" y="2548281"/>
            <a:ext cx="4882690" cy="3662018"/>
          </a:xfrm>
          <a:prstGeom prst="rect">
            <a:avLst/>
          </a:prstGeom>
          <a:effectLst/>
        </p:spPr>
      </p:pic>
      <p:sp>
        <p:nvSpPr>
          <p:cNvPr id="3" name="Content Placeholder 2">
            <a:extLst>
              <a:ext uri="{FF2B5EF4-FFF2-40B4-BE49-F238E27FC236}">
                <a16:creationId xmlns:a16="http://schemas.microsoft.com/office/drawing/2014/main" id="{7A45863A-DF0D-BCAB-0B51-8C182B3FBAA7}"/>
              </a:ext>
            </a:extLst>
          </p:cNvPr>
          <p:cNvSpPr>
            <a:spLocks noGrp="1"/>
          </p:cNvSpPr>
          <p:nvPr>
            <p:ph idx="1"/>
          </p:nvPr>
        </p:nvSpPr>
        <p:spPr>
          <a:xfrm>
            <a:off x="6421089" y="2548281"/>
            <a:ext cx="5122606" cy="3658689"/>
          </a:xfrm>
        </p:spPr>
        <p:txBody>
          <a:bodyPr vert="horz" lIns="91440" tIns="45720" rIns="91440" bIns="45720" rtlCol="0">
            <a:normAutofit/>
          </a:bodyPr>
          <a:lstStyle/>
          <a:p>
            <a:pPr>
              <a:lnSpc>
                <a:spcPct val="90000"/>
              </a:lnSpc>
            </a:pPr>
            <a:r>
              <a:rPr lang="el-GR"/>
              <a:t>Η αξιολόγησης έγινε μέσω </a:t>
            </a:r>
            <a:r>
              <a:rPr lang="el-GR" err="1"/>
              <a:t>live</a:t>
            </a:r>
            <a:r>
              <a:rPr lang="el-GR"/>
              <a:t> </a:t>
            </a:r>
            <a:r>
              <a:rPr lang="el-GR" err="1"/>
              <a:t>trial</a:t>
            </a:r>
            <a:r>
              <a:rPr lang="el-GR"/>
              <a:t>, ανάμεσα σε 5 </a:t>
            </a:r>
            <a:r>
              <a:rPr lang="el-GR" err="1"/>
              <a:t>beta</a:t>
            </a:r>
            <a:r>
              <a:rPr lang="el-GR"/>
              <a:t> </a:t>
            </a:r>
            <a:r>
              <a:rPr lang="el-GR" err="1"/>
              <a:t>testers</a:t>
            </a:r>
            <a:r>
              <a:rPr lang="el-GR"/>
              <a:t> και οι αντιδράσεις τους ήταν αρκετά θετικές, με τους 3 να αναφέρουν ότι η εφαρμογή λειτουργεί χωρίς προβλήματα, θεωρούν πολύ αξιόλογη την λειτουργεία αποστολής μηνύματος σε περίπτωση πυρκαγιάς και οι υπόλοιποι θεωρούν πως έχει χώρο προς εξέλιξη στο κομμάτι της συλλογής δεδομένων και τις λειτουργίες όπου οι αισθητήρες συνεργάζονται μεταξύ τους.</a:t>
            </a:r>
          </a:p>
          <a:p>
            <a:pPr>
              <a:lnSpc>
                <a:spcPct val="90000"/>
              </a:lnSpc>
              <a:buClr>
                <a:srgbClr val="8AD0D6"/>
              </a:buClr>
            </a:pPr>
            <a:endParaRPr lang="el-GR"/>
          </a:p>
          <a:p>
            <a:pPr>
              <a:lnSpc>
                <a:spcPct val="90000"/>
              </a:lnSpc>
              <a:buClr>
                <a:srgbClr val="8AD0D6"/>
              </a:buClr>
            </a:pPr>
            <a:endParaRPr lang="el-GR"/>
          </a:p>
          <a:p>
            <a:pPr marL="0" indent="0">
              <a:lnSpc>
                <a:spcPct val="90000"/>
              </a:lnSpc>
              <a:buClr>
                <a:srgbClr val="8AD0D6"/>
              </a:buClr>
              <a:buNone/>
            </a:pPr>
            <a:endParaRPr lang="el-GR"/>
          </a:p>
        </p:txBody>
      </p:sp>
    </p:spTree>
    <p:extLst>
      <p:ext uri="{BB962C8B-B14F-4D97-AF65-F5344CB8AC3E}">
        <p14:creationId xmlns:p14="http://schemas.microsoft.com/office/powerpoint/2010/main" val="184895647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Ion</vt:lpstr>
      <vt:lpstr>FireGuard </vt:lpstr>
      <vt:lpstr>Πρόβλημα προς Επίλυση</vt:lpstr>
      <vt:lpstr>Υπάρχουσες Προσεγγίσεις </vt:lpstr>
      <vt:lpstr>Βασική Ιδέα </vt:lpstr>
      <vt:lpstr>Βασικά εξαρτήματα</vt:lpstr>
      <vt:lpstr>Βασικά εξαρτήματα:</vt:lpstr>
      <vt:lpstr>Λειτουργίες του FireGuard</vt:lpstr>
      <vt:lpstr>Αλληλεπίδραση με το Περιβάλλον </vt:lpstr>
      <vt:lpstr>Μέθοδος Αξιολόγησης</vt:lpstr>
      <vt:lpstr>Περιορισμοί/Δυσκολίες</vt:lpstr>
      <vt:lpstr>Προοπτικές και μελλοντική εξέλιξη</vt:lpstr>
      <vt:lpstr>Ευχαριστούμε για την προσοχή σας </vt:lpstr>
      <vt:lpstr>Bloopers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2024-04-23T18:45:54Z</dcterms:created>
  <dcterms:modified xsi:type="dcterms:W3CDTF">2024-06-07T17:26:27Z</dcterms:modified>
</cp:coreProperties>
</file>